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1238" r:id="rId3"/>
    <p:sldId id="1292" r:id="rId4"/>
    <p:sldId id="1244" r:id="rId5"/>
    <p:sldId id="1254" r:id="rId6"/>
    <p:sldId id="1255" r:id="rId7"/>
    <p:sldId id="1256" r:id="rId8"/>
    <p:sldId id="1293" r:id="rId9"/>
    <p:sldId id="1257" r:id="rId10"/>
    <p:sldId id="1294" r:id="rId11"/>
    <p:sldId id="1266" r:id="rId12"/>
    <p:sldId id="1267" r:id="rId13"/>
    <p:sldId id="1268" r:id="rId14"/>
    <p:sldId id="1269" r:id="rId15"/>
    <p:sldId id="1271" r:id="rId16"/>
    <p:sldId id="1295" r:id="rId17"/>
    <p:sldId id="1273" r:id="rId18"/>
    <p:sldId id="1275" r:id="rId19"/>
    <p:sldId id="1277"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原子核与核能</a:t>
            </a:r>
          </a:p>
          <a:p>
            <a:pPr algn="ctr" eaLnBrk="1" fontAlgn="auto" hangingPunct="1">
              <a:lnSpc>
                <a:spcPct val="150000"/>
              </a:lnSpc>
              <a:spcBef>
                <a:spcPts val="0"/>
              </a:spcBef>
              <a:spcAft>
                <a:spcPts val="0"/>
              </a:spcAft>
            </a:pP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节　认识原子核</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6574" y="2564904"/>
            <a:ext cx="2736304" cy="361950"/>
          </a:xfrm>
          <a:prstGeom prst="rect">
            <a:avLst/>
          </a:prstGeom>
        </p:spPr>
      </p:pic>
      <p:pic>
        <p:nvPicPr>
          <p:cNvPr id="5" name="图片 4"/>
          <p:cNvPicPr>
            <a:picLocks noChangeAspect="1"/>
          </p:cNvPicPr>
          <p:nvPr/>
        </p:nvPicPr>
        <p:blipFill>
          <a:blip r:embed="rId2"/>
          <a:stretch>
            <a:fillRect/>
          </a:stretch>
        </p:blipFill>
        <p:spPr>
          <a:xfrm>
            <a:off x="11117795" y="1988840"/>
            <a:ext cx="666044" cy="36195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9440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在核物理学中，原子核在其他粒子的轰击下产生新原子核的过程称为核反应，用原子核符号描述核反应过程的式子称为核反应方程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在核反应中，反应前、后质量数和核电荷数守恒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卢瑟福发现质子的核反应方程为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查德威克发现中子的核反应方程为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944046"/>
              </a:xfrm>
              <a:blipFill>
                <a:blip r:embed="rId3"/>
                <a:stretch>
                  <a:fillRect l="-796" r="-849" b="-1356"/>
                </a:stretch>
              </a:blipFill>
            </p:spPr>
            <p:txBody>
              <a:bodyPr/>
              <a:lstStyle/>
              <a:p>
                <a:r>
                  <a:rPr lang="zh-CN" altLang="en-US">
                    <a:noFill/>
                  </a:rPr>
                  <a:t> </a:t>
                </a:r>
              </a:p>
            </p:txBody>
          </p:sp>
        </mc:Fallback>
      </mc:AlternateContent>
      <p:pic>
        <p:nvPicPr>
          <p:cNvPr id="4" name="图片 3"/>
          <p:cNvPicPr/>
          <p:nvPr/>
        </p:nvPicPr>
        <p:blipFill>
          <a:blip r:embed="rId4"/>
          <a:stretch>
            <a:fillRect/>
          </a:stretch>
        </p:blipFill>
        <p:spPr>
          <a:xfrm>
            <a:off x="2710830" y="5229200"/>
            <a:ext cx="695244" cy="293494"/>
          </a:xfrm>
          <a:prstGeom prst="rect">
            <a:avLst/>
          </a:prstGeom>
        </p:spPr>
      </p:pic>
    </p:spTree>
    <p:extLst>
      <p:ext uri="{BB962C8B-B14F-4D97-AF65-F5344CB8AC3E}">
        <p14:creationId xmlns:p14="http://schemas.microsoft.com/office/powerpoint/2010/main" val="3083460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种射线的认识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三种射线的性质、</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特征比</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2"/>
          <a:stretch>
            <a:fillRect/>
          </a:stretch>
        </p:blipFill>
        <p:spPr>
          <a:xfrm>
            <a:off x="2854846" y="692696"/>
            <a:ext cx="6596380" cy="569595"/>
          </a:xfrm>
          <a:prstGeom prst="rect">
            <a:avLst/>
          </a:prstGeom>
        </p:spPr>
      </p:pic>
      <p:pic>
        <p:nvPicPr>
          <p:cNvPr id="4" name="要点1.EPS" descr="id:2147489291;FounderCES"/>
          <p:cNvPicPr/>
          <p:nvPr/>
        </p:nvPicPr>
        <p:blipFill>
          <a:blip r:embed="rId3"/>
          <a:stretch>
            <a:fillRect/>
          </a:stretch>
        </p:blipFill>
        <p:spPr>
          <a:xfrm>
            <a:off x="406574" y="1628800"/>
            <a:ext cx="864096" cy="303219"/>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971215523"/>
              </p:ext>
            </p:extLst>
          </p:nvPr>
        </p:nvGraphicFramePr>
        <p:xfrm>
          <a:off x="334566" y="2545004"/>
          <a:ext cx="11521280" cy="3692308"/>
        </p:xfrm>
        <a:graphic>
          <a:graphicData uri="http://schemas.openxmlformats.org/drawingml/2006/table">
            <a:tbl>
              <a:tblPr firstRow="1" firstCol="1" bandRow="1"/>
              <a:tblGrid>
                <a:gridCol w="1872208">
                  <a:extLst>
                    <a:ext uri="{9D8B030D-6E8A-4147-A177-3AD203B41FA5}">
                      <a16:colId xmlns:a16="http://schemas.microsoft.com/office/drawing/2014/main" val="3382475054"/>
                    </a:ext>
                  </a:extLst>
                </a:gridCol>
                <a:gridCol w="2880320">
                  <a:extLst>
                    <a:ext uri="{9D8B030D-6E8A-4147-A177-3AD203B41FA5}">
                      <a16:colId xmlns:a16="http://schemas.microsoft.com/office/drawing/2014/main" val="1234248451"/>
                    </a:ext>
                  </a:extLst>
                </a:gridCol>
                <a:gridCol w="2789302">
                  <a:extLst>
                    <a:ext uri="{9D8B030D-6E8A-4147-A177-3AD203B41FA5}">
                      <a16:colId xmlns:a16="http://schemas.microsoft.com/office/drawing/2014/main" val="1057949051"/>
                    </a:ext>
                  </a:extLst>
                </a:gridCol>
                <a:gridCol w="3979450">
                  <a:extLst>
                    <a:ext uri="{9D8B030D-6E8A-4147-A177-3AD203B41FA5}">
                      <a16:colId xmlns:a16="http://schemas.microsoft.com/office/drawing/2014/main" val="1265446278"/>
                    </a:ext>
                  </a:extLst>
                </a:gridCol>
              </a:tblGrid>
              <a:tr h="28841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β </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γ</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027303857"/>
                  </a:ext>
                </a:extLst>
              </a:tr>
              <a:tr h="58949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组成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光子流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高频电磁波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69741155"/>
                  </a:ext>
                </a:extLst>
              </a:tr>
              <a:tr h="57682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带电荷量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77330101"/>
                  </a:ext>
                </a:extLst>
              </a:tr>
              <a:tr h="57682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最大速度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接近光速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55439793"/>
                  </a:ext>
                </a:extLst>
              </a:tr>
              <a:tr h="58949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在电磁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场中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射线偏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转方向相反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不偏转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31123007"/>
                  </a:ext>
                </a:extLst>
              </a:tr>
            </a:tbl>
          </a:graphicData>
        </a:graphic>
      </p:graphicFrame>
    </p:spTree>
    <p:extLst>
      <p:ext uri="{BB962C8B-B14F-4D97-AF65-F5344CB8AC3E}">
        <p14:creationId xmlns:p14="http://schemas.microsoft.com/office/powerpoint/2010/main" val="2376370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328887406"/>
              </p:ext>
            </p:extLst>
          </p:nvPr>
        </p:nvGraphicFramePr>
        <p:xfrm>
          <a:off x="334566" y="980728"/>
          <a:ext cx="11521281" cy="4597429"/>
        </p:xfrm>
        <a:graphic>
          <a:graphicData uri="http://schemas.openxmlformats.org/drawingml/2006/table">
            <a:tbl>
              <a:tblPr firstRow="1" firstCol="1" bandRow="1"/>
              <a:tblGrid>
                <a:gridCol w="1225864">
                  <a:extLst>
                    <a:ext uri="{9D8B030D-6E8A-4147-A177-3AD203B41FA5}">
                      <a16:colId xmlns:a16="http://schemas.microsoft.com/office/drawing/2014/main" val="1487128082"/>
                    </a:ext>
                  </a:extLst>
                </a:gridCol>
                <a:gridCol w="2944839">
                  <a:extLst>
                    <a:ext uri="{9D8B030D-6E8A-4147-A177-3AD203B41FA5}">
                      <a16:colId xmlns:a16="http://schemas.microsoft.com/office/drawing/2014/main" val="1375414799"/>
                    </a:ext>
                  </a:extLst>
                </a:gridCol>
                <a:gridCol w="3371127">
                  <a:extLst>
                    <a:ext uri="{9D8B030D-6E8A-4147-A177-3AD203B41FA5}">
                      <a16:colId xmlns:a16="http://schemas.microsoft.com/office/drawing/2014/main" val="3080190889"/>
                    </a:ext>
                  </a:extLst>
                </a:gridCol>
                <a:gridCol w="3979451">
                  <a:extLst>
                    <a:ext uri="{9D8B030D-6E8A-4147-A177-3AD203B41FA5}">
                      <a16:colId xmlns:a16="http://schemas.microsoft.com/office/drawing/2014/main" val="2118824183"/>
                    </a:ext>
                  </a:extLst>
                </a:gridCol>
              </a:tblGrid>
              <a:tr h="411451">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β </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γ</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442803372"/>
                  </a:ext>
                </a:extLst>
              </a:tr>
              <a:tr h="123435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贯穿本领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能挡住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能穿透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毫米</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厚的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铝板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能穿透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厘米</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厚的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铅板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1927029"/>
                  </a:ext>
                </a:extLst>
              </a:tr>
              <a:tr h="164580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对空气的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电离作用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57088935"/>
                  </a:ext>
                </a:extLst>
              </a:tr>
              <a:tr h="123435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在云室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中的径迹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清晰、直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细、直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低速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粗且</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弯曲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一般看不到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66778470"/>
                  </a:ext>
                </a:extLst>
              </a:tr>
            </a:tbl>
          </a:graphicData>
        </a:graphic>
      </p:graphicFrame>
    </p:spTree>
    <p:extLst>
      <p:ext uri="{BB962C8B-B14F-4D97-AF65-F5344CB8AC3E}">
        <p14:creationId xmlns:p14="http://schemas.microsoft.com/office/powerpoint/2010/main" val="1673475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三种射线在电场或磁场中的运动特点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）在同一匀强电场中，相同条件下，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射线偏移量较小，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射线偏移量较大，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射线不偏移，如图甲所示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）在同一匀强磁场中，相同条件下，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射线偏转半径较大，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射线偏转半径较小，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射线不偏转，如图乙所示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82838" y="3789040"/>
            <a:ext cx="5293521" cy="2307056"/>
          </a:xfrm>
          <a:prstGeom prst="rect">
            <a:avLst/>
          </a:prstGeom>
        </p:spPr>
      </p:pic>
    </p:spTree>
    <p:extLst>
      <p:ext uri="{BB962C8B-B14F-4D97-AF65-F5344CB8AC3E}">
        <p14:creationId xmlns:p14="http://schemas.microsoft.com/office/powerpoint/2010/main" val="56233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）如图所示，在一有小孔的铅盒里放有能连续发出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三种射线的放射性元素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发出的三种射线都打在对面屏幕</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现要使三种射线分开，分别打在屏上的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三点处（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的距离大于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），可采取的措施是在屏与孔之间加上（</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垂直于纸面向里的匀强磁场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垂直于纸面向外的匀强磁场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水平向右的匀强电场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水平向左的匀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强电</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319;FounderCES"/>
          <p:cNvPicPr/>
          <p:nvPr/>
        </p:nvPicPr>
        <p:blipFill>
          <a:blip r:embed="rId2"/>
          <a:stretch>
            <a:fillRect/>
          </a:stretch>
        </p:blipFill>
        <p:spPr>
          <a:xfrm>
            <a:off x="406574" y="908720"/>
            <a:ext cx="1068705" cy="344170"/>
          </a:xfrm>
          <a:prstGeom prst="rect">
            <a:avLst/>
          </a:prstGeom>
        </p:spPr>
      </p:pic>
      <p:pic>
        <p:nvPicPr>
          <p:cNvPr id="4" name="ca368a.jpg" descr="id:2147491870;FounderCES"/>
          <p:cNvPicPr/>
          <p:nvPr/>
        </p:nvPicPr>
        <p:blipFill>
          <a:blip r:embed="rId3"/>
          <a:stretch>
            <a:fillRect/>
          </a:stretch>
        </p:blipFill>
        <p:spPr>
          <a:xfrm>
            <a:off x="8615486" y="2780928"/>
            <a:ext cx="2410460" cy="2101850"/>
          </a:xfrm>
          <a:prstGeom prst="rect">
            <a:avLst/>
          </a:prstGeom>
        </p:spPr>
      </p:pic>
    </p:spTree>
    <p:extLst>
      <p:ext uri="{BB962C8B-B14F-4D97-AF65-F5344CB8AC3E}">
        <p14:creationId xmlns:p14="http://schemas.microsoft.com/office/powerpoint/2010/main" val="4007071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898200"/>
              </a:xfrm>
            </p:spPr>
            <p:txBody>
              <a:bodyPr/>
              <a:lstStyle/>
              <a:p>
                <a:pPr hangingPunct="0">
                  <a:lnSpc>
                    <a:spcPct val="130000"/>
                  </a:lnSpc>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加垂直于纸面向外的匀强磁场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射线向左偏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射线</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向右</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偏</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qB</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射线的比荷与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射线的比荷关系有</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𝛃</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𝛃</m:t>
                            </m:r>
                          </m:sub>
                        </m:sSub>
                      </m:den>
                    </m:f>
                  </m:oMath>
                </a14:m>
                <a:r>
                  <a:rPr lang="en-US" altLang="zh-CN" b="1">
                    <a:solidFill>
                      <a:srgbClr val="FF0000"/>
                    </a:solidFill>
                    <a:latin typeface="+mj-ea"/>
                    <a:ea typeface="+mj-ea"/>
                    <a:cs typeface="Cambria Math" panose="02040503050406030204" pitchFamily="18" charset="0"/>
                  </a:rPr>
                  <a:t>≫</a:t>
                </a:r>
                <a:endParaRPr lang="en-US" altLang="zh-CN" b="1" smtClean="0">
                  <a:solidFill>
                    <a:srgbClr val="FF0000"/>
                  </a:solidFill>
                  <a:latin typeface="+mj-ea"/>
                  <a:ea typeface="+mj-ea"/>
                  <a:cs typeface="Cambria Math" panose="02040503050406030204" pitchFamily="18" charset="0"/>
                </a:endParaRPr>
              </a:p>
              <a:p>
                <a:pPr hangingPunct="0">
                  <a:lnSpc>
                    <a:spcPct val="130000"/>
                  </a:lnSpc>
                  <a:spcAft>
                    <a:spcPts val="0"/>
                  </a:spcAft>
                </a:pP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𝛂</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𝛂</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而二者的速度仅有几倍之差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偏转距离符合</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反之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若加垂直于纸面向里的匀强磁场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射线向右偏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射线向左偏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偏转距离不符合</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若加水平向右的匀强电场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射线向右偏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射线向左偏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𝑬</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𝛃</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𝛃</m:t>
                            </m:r>
                          </m:sub>
                        </m:sSub>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𝐎𝐀</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𝛃</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𝑬</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𝛂</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𝛂</m:t>
                            </m:r>
                          </m:sub>
                        </m:sSub>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𝐎𝐀</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𝛂</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𝛃</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𝛃</m:t>
                            </m:r>
                          </m:sub>
                        </m:sSub>
                      </m:den>
                    </m:f>
                  </m:oMath>
                </a14:m>
                <a:r>
                  <a:rPr lang="en-US" altLang="zh-CN" b="1">
                    <a:solidFill>
                      <a:srgbClr val="FF0000"/>
                    </a:solidFill>
                    <a:latin typeface="Cambria Math" panose="02040503050406030204" pitchFamily="18" charset="0"/>
                    <a:ea typeface="Times New Roman" panose="02020603050405020304" pitchFamily="18" charset="0"/>
                    <a:cs typeface="Cambria Math" panose="020405030504060302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𝛂</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𝛂</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𝛃</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𝛂</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相差不大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所以符合</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反之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加水平向左的匀强电场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不符合</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不符合</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题意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898200"/>
              </a:xfrm>
              <a:blipFill>
                <a:blip r:embed="rId2"/>
                <a:stretch>
                  <a:fillRect l="-796" t="-124" r="-849" b="-871"/>
                </a:stretch>
              </a:blipFill>
            </p:spPr>
            <p:txBody>
              <a:bodyPr/>
              <a:lstStyle/>
              <a:p>
                <a:r>
                  <a:rPr lang="zh-CN" altLang="en-US">
                    <a:noFill/>
                  </a:rPr>
                  <a:t> </a:t>
                </a:r>
              </a:p>
            </p:txBody>
          </p:sp>
        </mc:Fallback>
      </mc:AlternateContent>
      <p:pic>
        <p:nvPicPr>
          <p:cNvPr id="3" name="24解析.EPS" descr="id:2147489326;FounderCES"/>
          <p:cNvPicPr/>
          <p:nvPr/>
        </p:nvPicPr>
        <p:blipFill>
          <a:blip r:embed="rId3"/>
          <a:stretch>
            <a:fillRect/>
          </a:stretch>
        </p:blipFill>
        <p:spPr>
          <a:xfrm>
            <a:off x="406574" y="953569"/>
            <a:ext cx="798830" cy="284480"/>
          </a:xfrm>
          <a:prstGeom prst="rect">
            <a:avLst/>
          </a:prstGeom>
        </p:spPr>
      </p:pic>
      <p:pic>
        <p:nvPicPr>
          <p:cNvPr id="4" name="ca368a.jpg" descr="id:2147491870;FounderCES"/>
          <p:cNvPicPr/>
          <p:nvPr/>
        </p:nvPicPr>
        <p:blipFill>
          <a:blip r:embed="rId4"/>
          <a:stretch>
            <a:fillRect/>
          </a:stretch>
        </p:blipFill>
        <p:spPr>
          <a:xfrm>
            <a:off x="9983638" y="980728"/>
            <a:ext cx="1816777" cy="1584176"/>
          </a:xfrm>
          <a:prstGeom prst="rect">
            <a:avLst/>
          </a:prstGeom>
        </p:spPr>
      </p:pic>
      <p:sp>
        <p:nvSpPr>
          <p:cNvPr id="6" name="内容占位符 1"/>
          <p:cNvSpPr txBox="1">
            <a:spLocks/>
          </p:cNvSpPr>
          <p:nvPr/>
        </p:nvSpPr>
        <p:spPr bwMode="auto">
          <a:xfrm>
            <a:off x="360854" y="558533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89333;FounderCES"/>
          <p:cNvPicPr/>
          <p:nvPr/>
        </p:nvPicPr>
        <p:blipFill>
          <a:blip r:embed="rId5"/>
          <a:stretch>
            <a:fillRect/>
          </a:stretch>
        </p:blipFill>
        <p:spPr>
          <a:xfrm>
            <a:off x="478582" y="5747937"/>
            <a:ext cx="792088" cy="281930"/>
          </a:xfrm>
          <a:prstGeom prst="rect">
            <a:avLst/>
          </a:prstGeom>
        </p:spPr>
      </p:pic>
    </p:spTree>
    <p:extLst>
      <p:ext uri="{BB962C8B-B14F-4D97-AF65-F5344CB8AC3E}">
        <p14:creationId xmlns:p14="http://schemas.microsoft.com/office/powerpoint/2010/main" val="150498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791400"/>
            <a:ext cx="11521280" cy="192563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772816"/>
                <a:ext cx="11485848" cy="2007473"/>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解答此类问题要用到两个知识点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一是利用左手定则判定粒子的偏转方向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二是根据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判定粒子运动的半径大小或根据运动学方程判定在某一方向上运动的距离</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772816"/>
                <a:ext cx="11485848" cy="2007473"/>
              </a:xfrm>
              <a:blipFill>
                <a:blip r:embed="rId3"/>
                <a:stretch>
                  <a:fillRect l="-796" r="-849" b="-1824"/>
                </a:stretch>
              </a:blipFill>
            </p:spPr>
            <p:txBody>
              <a:bodyPr/>
              <a:lstStyle/>
              <a:p>
                <a:r>
                  <a:rPr lang="zh-CN" altLang="en-US">
                    <a:noFill/>
                  </a:rPr>
                  <a:t> </a:t>
                </a:r>
              </a:p>
            </p:txBody>
          </p:sp>
        </mc:Fallback>
      </mc:AlternateContent>
      <p:pic>
        <p:nvPicPr>
          <p:cNvPr id="5" name="关键提醒Z.EPS" descr="id:2147491891;FounderCES"/>
          <p:cNvPicPr/>
          <p:nvPr/>
        </p:nvPicPr>
        <p:blipFill>
          <a:blip r:embed="rId4"/>
          <a:stretch>
            <a:fillRect/>
          </a:stretch>
        </p:blipFill>
        <p:spPr>
          <a:xfrm>
            <a:off x="478582" y="1988839"/>
            <a:ext cx="1296144" cy="255321"/>
          </a:xfrm>
          <a:prstGeom prst="rect">
            <a:avLst/>
          </a:prstGeom>
        </p:spPr>
      </p:pic>
    </p:spTree>
    <p:extLst>
      <p:ext uri="{BB962C8B-B14F-4D97-AF65-F5344CB8AC3E}">
        <p14:creationId xmlns:p14="http://schemas.microsoft.com/office/powerpoint/2010/main" val="2257781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6095206" y="2858382"/>
            <a:ext cx="2232248" cy="36195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39598"/>
                <a:ext cx="11485848" cy="462165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原子核</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的组成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原子核的组成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原子核是由质子、中子构成的，质子带正电，中子不带电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不同的原子核内的质子和中子的个数并不相同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原子核的直径为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原子核的符号和数量关系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）符号：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）数量关系：核电荷数＝质子数（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）＝元素的原子序数＝核外电子数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）＝核子数＝质子数＋中子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039598"/>
                <a:ext cx="11485848" cy="4621650"/>
              </a:xfrm>
              <a:blipFill>
                <a:blip r:embed="rId3"/>
                <a:stretch>
                  <a:fillRect l="-796" r="-849"/>
                </a:stretch>
              </a:blipFill>
            </p:spPr>
            <p:txBody>
              <a:bodyPr/>
              <a:lstStyle/>
              <a:p>
                <a:r>
                  <a:rPr lang="zh-CN" altLang="en-US">
                    <a:noFill/>
                  </a:rPr>
                  <a:t> </a:t>
                </a:r>
              </a:p>
            </p:txBody>
          </p:sp>
        </mc:Fallback>
      </mc:AlternateContent>
      <p:pic>
        <p:nvPicPr>
          <p:cNvPr id="3" name="要点2.EPS" descr="id:2147489340;FounderCES"/>
          <p:cNvPicPr/>
          <p:nvPr/>
        </p:nvPicPr>
        <p:blipFill>
          <a:blip r:embed="rId4"/>
          <a:stretch>
            <a:fillRect/>
          </a:stretch>
        </p:blipFill>
        <p:spPr>
          <a:xfrm>
            <a:off x="406574" y="1202198"/>
            <a:ext cx="912495" cy="320040"/>
          </a:xfrm>
          <a:prstGeom prst="rect">
            <a:avLst/>
          </a:prstGeom>
        </p:spPr>
      </p:pic>
    </p:spTree>
    <p:extLst>
      <p:ext uri="{BB962C8B-B14F-4D97-AF65-F5344CB8AC3E}">
        <p14:creationId xmlns:p14="http://schemas.microsoft.com/office/powerpoint/2010/main" val="14138807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980728"/>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已知镭的原子序数是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，原子核的质量数是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，元电荷</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）镭核中质子数和中子数分别是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362;FounderCES"/>
          <p:cNvPicPr/>
          <p:nvPr/>
        </p:nvPicPr>
        <p:blipFill>
          <a:blip r:embed="rId2"/>
          <a:stretch>
            <a:fillRect/>
          </a:stretch>
        </p:blipFill>
        <p:spPr>
          <a:xfrm>
            <a:off x="415718" y="1143328"/>
            <a:ext cx="921385" cy="296545"/>
          </a:xfrm>
          <a:prstGeom prst="rect">
            <a:avLst/>
          </a:prstGeom>
        </p:spPr>
      </p:pic>
      <p:sp>
        <p:nvSpPr>
          <p:cNvPr id="4" name="内容占位符 1"/>
          <p:cNvSpPr txBox="1">
            <a:spLocks/>
          </p:cNvSpPr>
          <p:nvPr/>
        </p:nvSpPr>
        <p:spPr bwMode="auto">
          <a:xfrm>
            <a:off x="369998" y="207943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镭核中的质子数等于其原子序数</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故质子数为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中子数</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等于原子核的质量数</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与质子数</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之差</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226</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138</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89326;FounderCES"/>
          <p:cNvPicPr/>
          <p:nvPr/>
        </p:nvPicPr>
        <p:blipFill>
          <a:blip r:embed="rId3"/>
          <a:stretch>
            <a:fillRect/>
          </a:stretch>
        </p:blipFill>
        <p:spPr>
          <a:xfrm>
            <a:off x="415718" y="2286881"/>
            <a:ext cx="798830" cy="284480"/>
          </a:xfrm>
          <a:prstGeom prst="rect">
            <a:avLst/>
          </a:prstGeom>
        </p:spPr>
      </p:pic>
      <p:sp>
        <p:nvSpPr>
          <p:cNvPr id="6" name="内容占位符 1"/>
          <p:cNvSpPr txBox="1">
            <a:spLocks/>
          </p:cNvSpPr>
          <p:nvPr/>
        </p:nvSpPr>
        <p:spPr bwMode="auto">
          <a:xfrm>
            <a:off x="369998" y="32315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88</a:t>
            </a:r>
            <a:r>
              <a:rPr lang="zh-CN"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rPr>
              <a:t>138</a:t>
            </a:r>
            <a:endParaRPr lang="zh-CN" altLang="en-US"/>
          </a:p>
        </p:txBody>
      </p:sp>
      <p:pic>
        <p:nvPicPr>
          <p:cNvPr id="7" name="24答案.EPS" descr="id:2147489333;FounderCES"/>
          <p:cNvPicPr/>
          <p:nvPr/>
        </p:nvPicPr>
        <p:blipFill>
          <a:blip r:embed="rId4"/>
          <a:stretch>
            <a:fillRect/>
          </a:stretch>
        </p:blipFill>
        <p:spPr>
          <a:xfrm>
            <a:off x="487726" y="3394160"/>
            <a:ext cx="792088" cy="281930"/>
          </a:xfrm>
          <a:prstGeom prst="rect">
            <a:avLst/>
          </a:prstGeom>
        </p:spPr>
      </p:pic>
      <p:sp>
        <p:nvSpPr>
          <p:cNvPr id="8" name="内容占位符 1"/>
          <p:cNvSpPr txBox="1">
            <a:spLocks/>
          </p:cNvSpPr>
          <p:nvPr/>
        </p:nvSpPr>
        <p:spPr bwMode="auto">
          <a:xfrm>
            <a:off x="360854" y="37704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）镭核的电荷数和所带电荷量是多少？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436510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镭核的电荷数是</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所带电荷量是</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88</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1.408</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89326;FounderCES"/>
          <p:cNvPicPr/>
          <p:nvPr/>
        </p:nvPicPr>
        <p:blipFill>
          <a:blip r:embed="rId3"/>
          <a:stretch>
            <a:fillRect/>
          </a:stretch>
        </p:blipFill>
        <p:spPr>
          <a:xfrm>
            <a:off x="406574" y="4572553"/>
            <a:ext cx="798830" cy="284480"/>
          </a:xfrm>
          <a:prstGeom prst="rect">
            <a:avLst/>
          </a:prstGeom>
        </p:spPr>
      </p:pic>
      <p:sp>
        <p:nvSpPr>
          <p:cNvPr id="11" name="内容占位符 1"/>
          <p:cNvSpPr txBox="1">
            <a:spLocks/>
          </p:cNvSpPr>
          <p:nvPr/>
        </p:nvSpPr>
        <p:spPr bwMode="auto">
          <a:xfrm>
            <a:off x="360854" y="544696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88</a:t>
            </a:r>
            <a:r>
              <a:rPr lang="zh-CN"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1.408</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24答案.EPS" descr="id:2147489333;FounderCES"/>
          <p:cNvPicPr/>
          <p:nvPr/>
        </p:nvPicPr>
        <p:blipFill>
          <a:blip r:embed="rId4"/>
          <a:stretch>
            <a:fillRect/>
          </a:stretch>
        </p:blipFill>
        <p:spPr>
          <a:xfrm>
            <a:off x="478582" y="5609565"/>
            <a:ext cx="792088" cy="281930"/>
          </a:xfrm>
          <a:prstGeom prst="rect">
            <a:avLst/>
          </a:prstGeom>
        </p:spPr>
      </p:pic>
    </p:spTree>
    <p:extLst>
      <p:ext uri="{BB962C8B-B14F-4D97-AF65-F5344CB8AC3E}">
        <p14:creationId xmlns:p14="http://schemas.microsoft.com/office/powerpoint/2010/main" val="1720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）若镭原子呈中性，它核外有多少电子？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8478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核外电子数等于核电荷数</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故核外电子数为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88</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89326;FounderCES"/>
          <p:cNvPicPr/>
          <p:nvPr/>
        </p:nvPicPr>
        <p:blipFill>
          <a:blip r:embed="rId2"/>
          <a:stretch>
            <a:fillRect/>
          </a:stretch>
        </p:blipFill>
        <p:spPr>
          <a:xfrm>
            <a:off x="406574" y="1692233"/>
            <a:ext cx="798830" cy="284480"/>
          </a:xfrm>
          <a:prstGeom prst="rect">
            <a:avLst/>
          </a:prstGeom>
        </p:spPr>
      </p:pic>
      <p:sp>
        <p:nvSpPr>
          <p:cNvPr id="5" name="内容占位符 1"/>
          <p:cNvSpPr txBox="1">
            <a:spLocks/>
          </p:cNvSpPr>
          <p:nvPr/>
        </p:nvSpPr>
        <p:spPr bwMode="auto">
          <a:xfrm>
            <a:off x="360854" y="20608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88</a:t>
            </a:r>
            <a:endParaRPr lang="zh-CN" altLang="en-US"/>
          </a:p>
        </p:txBody>
      </p:sp>
      <p:pic>
        <p:nvPicPr>
          <p:cNvPr id="6" name="24答案.EPS" descr="id:2147489333;FounderCES"/>
          <p:cNvPicPr/>
          <p:nvPr/>
        </p:nvPicPr>
        <p:blipFill>
          <a:blip r:embed="rId3"/>
          <a:stretch>
            <a:fillRect/>
          </a:stretch>
        </p:blipFill>
        <p:spPr>
          <a:xfrm>
            <a:off x="478582" y="2223448"/>
            <a:ext cx="792088" cy="281930"/>
          </a:xfrm>
          <a:prstGeom prst="rect">
            <a:avLst/>
          </a:prstGeom>
        </p:spPr>
      </p:pic>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2664445"/>
                <a:ext cx="11485848" cy="117160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𝟖𝟖</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𝟐𝟐𝟖</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是镭的一种同位素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𝟖𝟖</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𝟐𝟐𝟔</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核和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𝟖𝟖</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𝟐𝟐𝟖</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核以相同速度垂直射入磁感应强度为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的匀强磁场中，它们运动的轨道半径之比是多少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2664445"/>
                <a:ext cx="11485848" cy="1171603"/>
              </a:xfrm>
              <a:prstGeom prst="rect">
                <a:avLst/>
              </a:prstGeom>
              <a:blipFill>
                <a:blip r:embed="rId4"/>
                <a:stretch>
                  <a:fillRect l="-796" r="-849" b="-114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内容占位符 1"/>
              <p:cNvSpPr txBox="1">
                <a:spLocks/>
              </p:cNvSpPr>
              <p:nvPr/>
            </p:nvSpPr>
            <p:spPr bwMode="auto">
              <a:xfrm>
                <a:off x="360854" y="3820560"/>
                <a:ext cx="11485848" cy="15267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带电粒子</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在匀强磁场中做匀速圆周运动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洛伦兹力提供向心力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3820560"/>
                <a:ext cx="11485848" cy="1526765"/>
              </a:xfrm>
              <a:prstGeom prst="rect">
                <a:avLst/>
              </a:prstGeom>
              <a:blipFill>
                <a:blip r:embed="rId5"/>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89326;FounderCES"/>
          <p:cNvPicPr/>
          <p:nvPr/>
        </p:nvPicPr>
        <p:blipFill>
          <a:blip r:embed="rId2"/>
          <a:stretch>
            <a:fillRect/>
          </a:stretch>
        </p:blipFill>
        <p:spPr>
          <a:xfrm>
            <a:off x="406574" y="4028009"/>
            <a:ext cx="798830" cy="284480"/>
          </a:xfrm>
          <a:prstGeom prst="rect">
            <a:avLst/>
          </a:prstGeom>
        </p:spPr>
      </p:pic>
      <mc:AlternateContent xmlns:mc="http://schemas.openxmlformats.org/markup-compatibility/2006">
        <mc:Choice xmlns:a14="http://schemas.microsoft.com/office/drawing/2010/main" Requires="a14">
          <p:sp>
            <p:nvSpPr>
              <p:cNvPr id="10" name="内容占位符 1"/>
              <p:cNvSpPr txBox="1">
                <a:spLocks/>
              </p:cNvSpPr>
              <p:nvPr/>
            </p:nvSpPr>
            <p:spPr bwMode="auto">
              <a:xfrm>
                <a:off x="360854" y="5275317"/>
                <a:ext cx="11485848" cy="8899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𝟏𝟏𝟑</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𝟏𝟏𝟒</m:t>
                        </m:r>
                      </m:den>
                    </m:f>
                  </m:oMath>
                </a14:m>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5275317"/>
                <a:ext cx="11485848" cy="889987"/>
              </a:xfrm>
              <a:prstGeom prst="rect">
                <a:avLst/>
              </a:prstGeom>
              <a:blipFill>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1" name="24答案.EPS" descr="id:2147489333;FounderCES"/>
          <p:cNvPicPr/>
          <p:nvPr/>
        </p:nvPicPr>
        <p:blipFill>
          <a:blip r:embed="rId3"/>
          <a:stretch>
            <a:fillRect/>
          </a:stretch>
        </p:blipFill>
        <p:spPr>
          <a:xfrm>
            <a:off x="478582" y="5660043"/>
            <a:ext cx="792088" cy="281930"/>
          </a:xfrm>
          <a:prstGeom prst="rect">
            <a:avLst/>
          </a:prstGeom>
        </p:spPr>
      </p:pic>
    </p:spTree>
    <p:extLst>
      <p:ext uri="{BB962C8B-B14F-4D97-AF65-F5344CB8AC3E}">
        <p14:creationId xmlns:p14="http://schemas.microsoft.com/office/powerpoint/2010/main" val="367218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天然</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放射现象的发现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年，德国物理学家伦琴发现了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年，法国物理学家贝可勒尔发现铀和含铀的矿物具有放射性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放射性：物质发出射线的性质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放射性元素：具有放射性的元素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天然放射现象：物质能自发地放出射线的现象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）法国物理学家皮埃尔</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居里夫妇发现了两种放射性更强的新元素，命名为钋（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207;FounderCES"/>
          <p:cNvPicPr/>
          <p:nvPr/>
        </p:nvPicPr>
        <p:blipFill>
          <a:blip r:embed="rId2"/>
          <a:stretch>
            <a:fillRect/>
          </a:stretch>
        </p:blipFill>
        <p:spPr>
          <a:xfrm>
            <a:off x="2926854" y="764704"/>
            <a:ext cx="5804910" cy="501645"/>
          </a:xfrm>
          <a:prstGeom prst="rect">
            <a:avLst/>
          </a:prstGeom>
        </p:spPr>
      </p:pic>
      <p:pic>
        <p:nvPicPr>
          <p:cNvPr id="4" name="知识点1.EPS" descr="id:2147489214;FounderCES"/>
          <p:cNvPicPr/>
          <p:nvPr/>
        </p:nvPicPr>
        <p:blipFill>
          <a:blip r:embed="rId3"/>
          <a:stretch>
            <a:fillRect/>
          </a:stretch>
        </p:blipFill>
        <p:spPr>
          <a:xfrm>
            <a:off x="406574" y="1484784"/>
            <a:ext cx="1116965" cy="30861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420888"/>
            <a:ext cx="11521280" cy="1296144"/>
          </a:xfrm>
          <a:prstGeom prst="rect">
            <a:avLst/>
          </a:prstGeom>
        </p:spPr>
      </p:pic>
      <p:sp>
        <p:nvSpPr>
          <p:cNvPr id="2" name="内容占位符 1"/>
          <p:cNvSpPr>
            <a:spLocks noGrp="1"/>
          </p:cNvSpPr>
          <p:nvPr>
            <p:ph idx="1"/>
          </p:nvPr>
        </p:nvSpPr>
        <p:spPr>
          <a:xfrm>
            <a:off x="360854" y="2494637"/>
            <a:ext cx="11485848" cy="1200329"/>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元素的放射性与它以单质还是化合物的形式存在无关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且天然放射现象不受任何物理变化、化学变化的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影响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Z.EPS" descr="id:2147489263;FounderCES"/>
          <p:cNvPicPr/>
          <p:nvPr/>
        </p:nvPicPr>
        <p:blipFill>
          <a:blip r:embed="rId3"/>
          <a:stretch>
            <a:fillRect/>
          </a:stretch>
        </p:blipFill>
        <p:spPr>
          <a:xfrm>
            <a:off x="478582" y="2657237"/>
            <a:ext cx="1539041" cy="303444"/>
          </a:xfrm>
          <a:prstGeom prst="rect">
            <a:avLst/>
          </a:prstGeom>
        </p:spPr>
      </p:pic>
    </p:spTree>
    <p:extLst>
      <p:ext uri="{BB962C8B-B14F-4D97-AF65-F5344CB8AC3E}">
        <p14:creationId xmlns:p14="http://schemas.microsoft.com/office/powerpoint/2010/main" val="1202026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478582" y="5085184"/>
            <a:ext cx="3744416" cy="361950"/>
          </a:xfrm>
          <a:prstGeom prst="rect">
            <a:avLst/>
          </a:prstGeom>
        </p:spPr>
      </p:pic>
      <p:pic>
        <p:nvPicPr>
          <p:cNvPr id="8" name="图片 7"/>
          <p:cNvPicPr>
            <a:picLocks noChangeAspect="1"/>
          </p:cNvPicPr>
          <p:nvPr/>
        </p:nvPicPr>
        <p:blipFill>
          <a:blip r:embed="rId2"/>
          <a:stretch>
            <a:fillRect/>
          </a:stretch>
        </p:blipFill>
        <p:spPr>
          <a:xfrm>
            <a:off x="11423799" y="4509120"/>
            <a:ext cx="360040" cy="361950"/>
          </a:xfrm>
          <a:prstGeom prst="rect">
            <a:avLst/>
          </a:prstGeom>
        </p:spPr>
      </p:pic>
      <p:pic>
        <p:nvPicPr>
          <p:cNvPr id="7" name="图片 6"/>
          <p:cNvPicPr>
            <a:picLocks noChangeAspect="1"/>
          </p:cNvPicPr>
          <p:nvPr/>
        </p:nvPicPr>
        <p:blipFill>
          <a:blip r:embed="rId2"/>
          <a:stretch>
            <a:fillRect/>
          </a:stretch>
        </p:blipFill>
        <p:spPr>
          <a:xfrm>
            <a:off x="406574" y="4005064"/>
            <a:ext cx="1728192" cy="361950"/>
          </a:xfrm>
          <a:prstGeom prst="rect">
            <a:avLst/>
          </a:prstGeom>
        </p:spPr>
      </p:pic>
      <p:pic>
        <p:nvPicPr>
          <p:cNvPr id="6" name="图片 5"/>
          <p:cNvPicPr>
            <a:picLocks noChangeAspect="1"/>
          </p:cNvPicPr>
          <p:nvPr/>
        </p:nvPicPr>
        <p:blipFill>
          <a:blip r:embed="rId2"/>
          <a:stretch>
            <a:fillRect/>
          </a:stretch>
        </p:blipFill>
        <p:spPr>
          <a:xfrm>
            <a:off x="8975526" y="3429000"/>
            <a:ext cx="2808312" cy="361950"/>
          </a:xfrm>
          <a:prstGeom prst="rect">
            <a:avLst/>
          </a:prstGeom>
        </p:spPr>
      </p:pic>
      <p:pic>
        <p:nvPicPr>
          <p:cNvPr id="5" name="图片 4"/>
          <p:cNvPicPr>
            <a:picLocks noChangeAspect="1"/>
          </p:cNvPicPr>
          <p:nvPr/>
        </p:nvPicPr>
        <p:blipFill>
          <a:blip r:embed="rId2"/>
          <a:stretch>
            <a:fillRect/>
          </a:stretch>
        </p:blipFill>
        <p:spPr>
          <a:xfrm>
            <a:off x="406574" y="2348880"/>
            <a:ext cx="2736304" cy="361950"/>
          </a:xfrm>
          <a:prstGeom prst="rect">
            <a:avLst/>
          </a:prstGeom>
        </p:spPr>
      </p:pic>
      <p:pic>
        <p:nvPicPr>
          <p:cNvPr id="4" name="图片 3"/>
          <p:cNvPicPr>
            <a:picLocks noChangeAspect="1"/>
          </p:cNvPicPr>
          <p:nvPr/>
        </p:nvPicPr>
        <p:blipFill>
          <a:blip r:embed="rId2"/>
          <a:stretch>
            <a:fillRect/>
          </a:stretch>
        </p:blipFill>
        <p:spPr>
          <a:xfrm>
            <a:off x="9911630" y="1772816"/>
            <a:ext cx="1944216" cy="361950"/>
          </a:xfrm>
          <a:prstGeom prst="rect">
            <a:avLst/>
          </a:prstGeom>
        </p:spPr>
      </p:pic>
      <p:sp>
        <p:nvSpPr>
          <p:cNvPr id="2" name="内容占位符 1"/>
          <p:cNvSpPr>
            <a:spLocks noGrp="1"/>
          </p:cNvSpPr>
          <p:nvPr>
            <p:ph idx="1"/>
          </p:nvPr>
        </p:nvSpPr>
        <p:spPr>
          <a:xfrm>
            <a:off x="360854" y="1064925"/>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认识</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三种射线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射线：是高速运动的氦原子核粒子流，射出时的速率可达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，其电离作用很强，穿透能力很弱，在空气中只能飞行几厘米，用一张铝箔或一张薄纸就能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挡住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射线：是高速运动的电子流，射出时的速率可达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0.99</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，其电离作用较弱，穿透能力较强，能穿透几毫米厚的铝板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射线：呈电中性，是能量很高的电磁波，波长很短，在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以下，它的电离作用更弱，穿透能力很强，甚至能穿透几厘米厚的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铅板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221;FounderCES"/>
          <p:cNvPicPr/>
          <p:nvPr/>
        </p:nvPicPr>
        <p:blipFill>
          <a:blip r:embed="rId3"/>
          <a:stretch>
            <a:fillRect/>
          </a:stretch>
        </p:blipFill>
        <p:spPr>
          <a:xfrm>
            <a:off x="406574" y="1227525"/>
            <a:ext cx="1161415" cy="308610"/>
          </a:xfrm>
          <a:prstGeom prst="rect">
            <a:avLst/>
          </a:prstGeom>
        </p:spPr>
      </p:pic>
    </p:spTree>
    <p:extLst>
      <p:ext uri="{BB962C8B-B14F-4D97-AF65-F5344CB8AC3E}">
        <p14:creationId xmlns:p14="http://schemas.microsoft.com/office/powerpoint/2010/main" val="4061270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质子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和中子的发现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质子的发现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带一个单位的正电荷，用符号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1.6726231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228;FounderCES"/>
          <p:cNvPicPr/>
          <p:nvPr/>
        </p:nvPicPr>
        <p:blipFill>
          <a:blip r:embed="rId2"/>
          <a:stretch>
            <a:fillRect/>
          </a:stretch>
        </p:blipFill>
        <p:spPr>
          <a:xfrm>
            <a:off x="406574" y="1155517"/>
            <a:ext cx="1174298" cy="312071"/>
          </a:xfrm>
          <a:prstGeom prst="rect">
            <a:avLst/>
          </a:prstGeom>
        </p:spPr>
      </p:pic>
      <p:pic>
        <p:nvPicPr>
          <p:cNvPr id="4" name="ca367.jpg" descr="id:2147491792;FounderCES"/>
          <p:cNvPicPr/>
          <p:nvPr/>
        </p:nvPicPr>
        <p:blipFill>
          <a:blip r:embed="rId3"/>
          <a:stretch>
            <a:fillRect/>
          </a:stretch>
        </p:blipFill>
        <p:spPr>
          <a:xfrm>
            <a:off x="3358902" y="2307645"/>
            <a:ext cx="4059555" cy="1697990"/>
          </a:xfrm>
          <a:prstGeom prst="rect">
            <a:avLst/>
          </a:prstGeom>
        </p:spPr>
      </p:pic>
    </p:spTree>
    <p:extLst>
      <p:ext uri="{BB962C8B-B14F-4D97-AF65-F5344CB8AC3E}">
        <p14:creationId xmlns:p14="http://schemas.microsoft.com/office/powerpoint/2010/main" val="4160622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中子的发现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中子不带电，用符号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1.6749286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68.jpg" descr="id:2147491799;FounderCES"/>
          <p:cNvPicPr/>
          <p:nvPr/>
        </p:nvPicPr>
        <p:blipFill>
          <a:blip r:embed="rId2"/>
          <a:stretch>
            <a:fillRect/>
          </a:stretch>
        </p:blipFill>
        <p:spPr>
          <a:xfrm>
            <a:off x="3502918" y="2307645"/>
            <a:ext cx="5039995" cy="1697990"/>
          </a:xfrm>
          <a:prstGeom prst="rect">
            <a:avLst/>
          </a:prstGeom>
        </p:spPr>
      </p:pic>
    </p:spTree>
    <p:extLst>
      <p:ext uri="{BB962C8B-B14F-4D97-AF65-F5344CB8AC3E}">
        <p14:creationId xmlns:p14="http://schemas.microsoft.com/office/powerpoint/2010/main" val="3938208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4818"/>
            <a:ext cx="11485848" cy="175432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原子核</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的组成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质子和中子都是原子核的组成部分，质子和中子统称为核子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原子核</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符号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89242;FounderCES"/>
          <p:cNvPicPr/>
          <p:nvPr/>
        </p:nvPicPr>
        <p:blipFill>
          <a:blip r:embed="rId2"/>
          <a:stretch>
            <a:fillRect/>
          </a:stretch>
        </p:blipFill>
        <p:spPr>
          <a:xfrm>
            <a:off x="406574" y="1407418"/>
            <a:ext cx="1205865" cy="320040"/>
          </a:xfrm>
          <a:prstGeom prst="rect">
            <a:avLst/>
          </a:prstGeom>
        </p:spPr>
      </p:pic>
      <p:pic>
        <p:nvPicPr>
          <p:cNvPr id="4" name="ca369.jpg" descr="id:2147491813;FounderCES"/>
          <p:cNvPicPr/>
          <p:nvPr/>
        </p:nvPicPr>
        <p:blipFill>
          <a:blip r:embed="rId3"/>
          <a:stretch>
            <a:fillRect/>
          </a:stretch>
        </p:blipFill>
        <p:spPr>
          <a:xfrm>
            <a:off x="3358902" y="3423642"/>
            <a:ext cx="5473700" cy="1733550"/>
          </a:xfrm>
          <a:prstGeom prst="rect">
            <a:avLst/>
          </a:prstGeom>
        </p:spPr>
      </p:pic>
    </p:spTree>
    <p:extLst>
      <p:ext uri="{BB962C8B-B14F-4D97-AF65-F5344CB8AC3E}">
        <p14:creationId xmlns:p14="http://schemas.microsoft.com/office/powerpoint/2010/main" val="1167480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791400"/>
            <a:ext cx="11521280" cy="3528392"/>
          </a:xfrm>
          <a:prstGeom prst="rect">
            <a:avLst/>
          </a:prstGeom>
        </p:spPr>
      </p:pic>
      <p:sp>
        <p:nvSpPr>
          <p:cNvPr id="2" name="内容占位符 1"/>
          <p:cNvSpPr>
            <a:spLocks noGrp="1"/>
          </p:cNvSpPr>
          <p:nvPr>
            <p:ph idx="1"/>
          </p:nvPr>
        </p:nvSpPr>
        <p:spPr>
          <a:xfrm>
            <a:off x="360854" y="1772816"/>
            <a:ext cx="11485848" cy="3416320"/>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原子核中</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量</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的辨析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原子核的电荷数与原子核的电荷量是不同的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组成原子核的每一个质子的电荷量都是相同的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所以原子核的电荷量一定是质子电荷量的整数倍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我们把原子核内的质子数叫原子核的电荷数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而这些质子所带电荷量的总和才是原子核的电荷量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原子核的质量数与质量是不同的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原子核内质子和中子的总数叫作原子核的质量数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原子核的质量等于质子和中子的质量的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3"/>
          <a:stretch>
            <a:fillRect/>
          </a:stretch>
        </p:blipFill>
        <p:spPr>
          <a:xfrm>
            <a:off x="406574" y="2007424"/>
            <a:ext cx="1353185" cy="296545"/>
          </a:xfrm>
          <a:prstGeom prst="rect">
            <a:avLst/>
          </a:prstGeom>
        </p:spPr>
      </p:pic>
    </p:spTree>
    <p:extLst>
      <p:ext uri="{BB962C8B-B14F-4D97-AF65-F5344CB8AC3E}">
        <p14:creationId xmlns:p14="http://schemas.microsoft.com/office/powerpoint/2010/main" val="755960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862958" y="3212976"/>
            <a:ext cx="2016224" cy="36195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916832"/>
                <a:ext cx="11485848" cy="176330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同位素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具有相同质子数、不同中子数的原子核互称同位素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种同位素，分别称为氕、氘、氚，符号分别是</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916832"/>
                <a:ext cx="11485848" cy="1763303"/>
              </a:xfrm>
              <a:blipFill>
                <a:blip r:embed="rId3"/>
                <a:stretch>
                  <a:fillRect l="-796" r="-849" b="-413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45540292"/>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596</TotalTime>
  <Words>837</Words>
  <Application>Microsoft Office PowerPoint</Application>
  <PresentationFormat>自定义</PresentationFormat>
  <Paragraphs>125</Paragraphs>
  <Slides>19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583</cp:revision>
  <dcterms:created xsi:type="dcterms:W3CDTF">2020-11-06T05:24:00Z</dcterms:created>
  <dcterms:modified xsi:type="dcterms:W3CDTF">2025-11-03T07:41:29Z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